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63" r:id="rId6"/>
    <p:sldId id="259" r:id="rId7"/>
    <p:sldId id="260" r:id="rId8"/>
    <p:sldId id="261" r:id="rId9"/>
    <p:sldId id="262" r:id="rId10"/>
    <p:sldId id="265" r:id="rId11"/>
  </p:sldIdLst>
  <p:sldSz cx="6858000" cy="9144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530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85694-9870-4908-AACF-9344E3798B4A}" type="datetimeFigureOut">
              <a:rPr lang="zh-TW" altLang="en-US" smtClean="0"/>
              <a:pPr/>
              <a:t>2014/7/30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91283-1A8E-478C-91B1-E4A8B8292CB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685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828801"/>
            <a:ext cx="5886450" cy="2569633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" y="4673600"/>
            <a:ext cx="4800600" cy="2336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E8F2-97B5-4463-A41C-638391B4BFDF}" type="datetime1">
              <a:rPr lang="zh-TW" altLang="en-US" smtClean="0"/>
              <a:pPr/>
              <a:t>2014/7/30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C65B-B220-436A-9B36-E230FD19611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14350" y="4531360"/>
            <a:ext cx="588645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D6D-F1FF-40AE-A4A9-0F4AA5E3C55E}" type="datetime1">
              <a:rPr lang="zh-TW" altLang="en-US" smtClean="0"/>
              <a:pPr/>
              <a:t>2014/7/30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C65B-B220-436A-9B36-E230FD1961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812800"/>
            <a:ext cx="1543050" cy="78232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812800"/>
            <a:ext cx="4514850" cy="7823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B0D4-A33B-4F98-A9ED-0D8EF31ACBFB}" type="datetime1">
              <a:rPr lang="zh-TW" altLang="en-US" smtClean="0"/>
              <a:pPr/>
              <a:t>2014/7/30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C65B-B220-436A-9B36-E230FD1961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83B4-905D-48BE-B384-1D9F9A4DDDF0}" type="datetime1">
              <a:rPr lang="zh-TW" altLang="en-US" smtClean="0"/>
              <a:pPr/>
              <a:t>2014/7/30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C65B-B220-436A-9B36-E230FD1961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149601"/>
            <a:ext cx="5829300" cy="2933700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6169153"/>
            <a:ext cx="5829300" cy="2000249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7466-9E4D-4D01-8E6B-743AB3916E31}" type="datetime1">
              <a:rPr lang="zh-TW" altLang="en-US" smtClean="0"/>
              <a:pPr/>
              <a:t>2014/7/30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C65B-B220-436A-9B36-E230FD19611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48640" y="6132576"/>
            <a:ext cx="588645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231136"/>
            <a:ext cx="3028950" cy="6291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231136"/>
            <a:ext cx="3028950" cy="6291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03D8-ACDA-4832-9912-DE4CFEB48678}" type="datetime1">
              <a:rPr lang="zh-TW" altLang="en-US" smtClean="0"/>
              <a:pPr/>
              <a:t>2014/7/30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C65B-B220-436A-9B36-E230FD1961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35200"/>
            <a:ext cx="2948940" cy="853016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251200"/>
            <a:ext cx="294894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66160" y="2235200"/>
            <a:ext cx="2948940" cy="853016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66160" y="3251200"/>
            <a:ext cx="294894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08C2B-EC17-47FB-ADD1-60F5B1EC1C05}" type="datetime1">
              <a:rPr lang="zh-TW" altLang="en-US" smtClean="0"/>
              <a:pPr/>
              <a:t>2014/7/30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C65B-B220-436A-9B36-E230FD19611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9858" y="5394662"/>
            <a:ext cx="6278880" cy="59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05CD-91A1-489E-9111-BB37D0707FC6}" type="datetime1">
              <a:rPr lang="zh-TW" altLang="en-US" smtClean="0"/>
              <a:pPr/>
              <a:t>2014/7/30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C65B-B220-436A-9B36-E230FD1961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DEDE-F835-4E6F-A5EF-DC72CCB3B380}" type="datetime1">
              <a:rPr lang="zh-TW" altLang="en-US" smtClean="0"/>
              <a:pPr/>
              <a:t>2014/7/30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C65B-B220-436A-9B36-E230FD1961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056107"/>
            <a:ext cx="1604772" cy="1682496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8850" y="1056107"/>
            <a:ext cx="4286250" cy="74371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840737"/>
            <a:ext cx="1604772" cy="56581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CB4F-6E82-4BBA-BBDC-86FCDE4617E5}" type="datetime1">
              <a:rPr lang="zh-TW" altLang="en-US" smtClean="0"/>
              <a:pPr/>
              <a:t>2014/7/30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C65B-B220-436A-9B36-E230FD19611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636707" y="4774071"/>
            <a:ext cx="743712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056640"/>
            <a:ext cx="1607010" cy="168656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43957" y="1117602"/>
            <a:ext cx="4428293" cy="7333941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844800"/>
            <a:ext cx="1604772" cy="5657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8AFD-BDA3-46C1-BD25-4B645D719563}" type="datetime1">
              <a:rPr lang="zh-TW" altLang="en-US" smtClean="0"/>
              <a:pPr/>
              <a:t>2014/7/30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C65B-B220-436A-9B36-E230FD1961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94381"/>
            <a:ext cx="685800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711200"/>
            <a:ext cx="6172200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50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6858000" cy="487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24384"/>
            <a:ext cx="2171700" cy="43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B4B7466-9E4D-4D01-8E6B-743AB3916E31}" type="datetime1">
              <a:rPr lang="zh-TW" altLang="en-US" smtClean="0"/>
              <a:pPr/>
              <a:t>2014/7/30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1750" y="24384"/>
            <a:ext cx="3086100" cy="43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15000" y="24384"/>
            <a:ext cx="800100" cy="43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B33C65B-B220-436A-9B36-E230FD1961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library.nutc.edu.tw/database/search/index.as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1556792" y="4606429"/>
            <a:ext cx="4104456" cy="3024336"/>
            <a:chOff x="188640" y="5076056"/>
            <a:chExt cx="3351530" cy="2520280"/>
          </a:xfrm>
        </p:grpSpPr>
        <p:sp>
          <p:nvSpPr>
            <p:cNvPr id="9" name="矩形 8"/>
            <p:cNvSpPr/>
            <p:nvPr/>
          </p:nvSpPr>
          <p:spPr>
            <a:xfrm>
              <a:off x="980728" y="6084168"/>
              <a:ext cx="1440160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8" name="圖片 7" descr="379-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8640" y="5076056"/>
              <a:ext cx="3351530" cy="2520280"/>
            </a:xfrm>
            <a:prstGeom prst="rect">
              <a:avLst/>
            </a:prstGeom>
          </p:spPr>
        </p:pic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04664" y="1691680"/>
            <a:ext cx="6047184" cy="1960033"/>
          </a:xfrm>
        </p:spPr>
        <p:txBody>
          <a:bodyPr/>
          <a:lstStyle/>
          <a:p>
            <a:pPr algn="ctr"/>
            <a:r>
              <a:rPr lang="en-US" altLang="zh-TW" sz="4400" dirty="0" err="1" smtClean="0">
                <a:latin typeface="Berlin Sans FB" pitchFamily="34" charset="0"/>
              </a:rPr>
              <a:t>MagV</a:t>
            </a:r>
            <a:r>
              <a:rPr lang="en-US" altLang="zh-TW" sz="4400" b="1" dirty="0" smtClean="0"/>
              <a:t> </a:t>
            </a:r>
            <a:r>
              <a:rPr lang="zh-TW" altLang="en-US" sz="4400" b="1" dirty="0" smtClean="0">
                <a:latin typeface="Berlin Sans FB" pitchFamily="34" charset="0"/>
              </a:rPr>
              <a:t>電子書</a:t>
            </a:r>
            <a:r>
              <a:rPr lang="en-US" altLang="zh-TW" sz="4400" b="1" dirty="0" smtClean="0">
                <a:latin typeface="Berlin Sans FB" pitchFamily="34" charset="0"/>
              </a:rPr>
              <a:t>/</a:t>
            </a:r>
            <a:r>
              <a:rPr lang="zh-TW" altLang="en-US" sz="4400" b="1" dirty="0" smtClean="0">
                <a:latin typeface="Berlin Sans FB" pitchFamily="34" charset="0"/>
              </a:rPr>
              <a:t>電子雜誌操作指南</a:t>
            </a: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>
          <a:xfrm>
            <a:off x="5716106" y="8676456"/>
            <a:ext cx="377190" cy="486833"/>
          </a:xfrm>
        </p:spPr>
        <p:txBody>
          <a:bodyPr/>
          <a:lstStyle/>
          <a:p>
            <a:fld id="{0B33C65B-B220-436A-9B36-E230FD19611B}" type="slidenum">
              <a:rPr lang="zh-TW" altLang="en-US" smtClean="0"/>
              <a:pPr/>
              <a:t>1</a:t>
            </a:fld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908720" y="7884368"/>
            <a:ext cx="4284477" cy="936104"/>
            <a:chOff x="107503" y="5445224"/>
            <a:chExt cx="4536505" cy="994320"/>
          </a:xfrm>
        </p:grpSpPr>
        <p:pic>
          <p:nvPicPr>
            <p:cNvPr id="5" name="Picture 6" descr="http://lib.nutc.edu.tw/ezfiles/7/1007/img/123/schooltitle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23816"/>
            <a:stretch>
              <a:fillRect/>
            </a:stretch>
          </p:blipFill>
          <p:spPr bwMode="auto">
            <a:xfrm>
              <a:off x="107503" y="5445224"/>
              <a:ext cx="3521535" cy="936104"/>
            </a:xfrm>
            <a:prstGeom prst="rect">
              <a:avLst/>
            </a:prstGeom>
            <a:noFill/>
          </p:spPr>
        </p:pic>
        <p:sp>
          <p:nvSpPr>
            <p:cNvPr id="6" name="文字方塊 5"/>
            <p:cNvSpPr txBox="1"/>
            <p:nvPr/>
          </p:nvSpPr>
          <p:spPr>
            <a:xfrm>
              <a:off x="3563888" y="6093296"/>
              <a:ext cx="1080120" cy="346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b="1" dirty="0" smtClean="0">
                  <a:latin typeface="+mj-ea"/>
                  <a:ea typeface="+mj-ea"/>
                </a:rPr>
                <a:t>三民圖書館</a:t>
              </a:r>
              <a:endParaRPr lang="zh-TW" altLang="en-US" sz="1200" b="1" dirty="0">
                <a:latin typeface="+mj-ea"/>
                <a:ea typeface="+mj-ea"/>
              </a:endParaRPr>
            </a:p>
          </p:txBody>
        </p:sp>
      </p:grpSp>
      <p:pic>
        <p:nvPicPr>
          <p:cNvPr id="7" name="圖片 6" descr="magvLOGO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2816" y="827584"/>
            <a:ext cx="3514455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+mj-ea"/>
              </a:rPr>
              <a:t>App</a:t>
            </a:r>
            <a:r>
              <a:rPr lang="zh-TW" altLang="en-US" b="1" dirty="0" smtClean="0">
                <a:latin typeface="+mj-ea"/>
              </a:rPr>
              <a:t>說明</a:t>
            </a:r>
            <a:endParaRPr lang="zh-TW" altLang="en-US" b="1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2900" y="2133600"/>
            <a:ext cx="6172200" cy="1646312"/>
          </a:xfrm>
        </p:spPr>
        <p:txBody>
          <a:bodyPr/>
          <a:lstStyle/>
          <a:p>
            <a:r>
              <a:rPr lang="zh-TW" altLang="en-US" dirty="0">
                <a:latin typeface="+mj-ea"/>
                <a:ea typeface="+mj-ea"/>
              </a:rPr>
              <a:t>可透過手機、平板下載的閱讀器</a:t>
            </a:r>
            <a:r>
              <a:rPr lang="en-US" altLang="zh-TW" dirty="0">
                <a:latin typeface="+mj-ea"/>
                <a:ea typeface="+mj-ea"/>
              </a:rPr>
              <a:t>app(</a:t>
            </a:r>
            <a:r>
              <a:rPr lang="en-US" altLang="zh-TW" dirty="0" err="1">
                <a:latin typeface="+mj-ea"/>
                <a:ea typeface="+mj-ea"/>
              </a:rPr>
              <a:t>MagV</a:t>
            </a:r>
            <a:r>
              <a:rPr lang="zh-TW" altLang="en-US" dirty="0">
                <a:latin typeface="+mj-ea"/>
                <a:ea typeface="+mj-ea"/>
              </a:rPr>
              <a:t>滑雜誌</a:t>
            </a:r>
            <a:r>
              <a:rPr lang="en-US" altLang="zh-TW" dirty="0">
                <a:latin typeface="+mj-ea"/>
                <a:ea typeface="+mj-ea"/>
              </a:rPr>
              <a:t>(</a:t>
            </a:r>
            <a:r>
              <a:rPr lang="zh-TW" altLang="en-US" dirty="0">
                <a:latin typeface="+mj-ea"/>
                <a:ea typeface="+mj-ea"/>
              </a:rPr>
              <a:t>免費但內容有限</a:t>
            </a:r>
            <a:r>
              <a:rPr lang="en-US" altLang="zh-TW" dirty="0">
                <a:latin typeface="+mj-ea"/>
                <a:ea typeface="+mj-ea"/>
              </a:rPr>
              <a:t>)</a:t>
            </a:r>
            <a:r>
              <a:rPr lang="zh-TW" altLang="en-US" dirty="0">
                <a:latin typeface="+mj-ea"/>
                <a:ea typeface="+mj-ea"/>
              </a:rPr>
              <a:t>、</a:t>
            </a:r>
            <a:r>
              <a:rPr lang="en-US" altLang="zh-TW" dirty="0" err="1">
                <a:latin typeface="+mj-ea"/>
                <a:ea typeface="+mj-ea"/>
              </a:rPr>
              <a:t>MagV</a:t>
            </a:r>
            <a:r>
              <a:rPr lang="zh-TW" altLang="en-US" dirty="0">
                <a:latin typeface="+mj-ea"/>
                <a:ea typeface="+mj-ea"/>
              </a:rPr>
              <a:t>看雜誌</a:t>
            </a:r>
            <a:r>
              <a:rPr lang="en-US" altLang="zh-TW" dirty="0">
                <a:latin typeface="+mj-ea"/>
                <a:ea typeface="+mj-ea"/>
              </a:rPr>
              <a:t>(</a:t>
            </a:r>
            <a:r>
              <a:rPr lang="zh-TW" altLang="en-US" dirty="0">
                <a:latin typeface="+mj-ea"/>
                <a:ea typeface="+mj-ea"/>
              </a:rPr>
              <a:t>需個人額外訂閱</a:t>
            </a:r>
            <a:r>
              <a:rPr lang="en-US" altLang="zh-TW" dirty="0">
                <a:latin typeface="+mj-ea"/>
                <a:ea typeface="+mj-ea"/>
              </a:rPr>
              <a:t>))</a:t>
            </a:r>
            <a:r>
              <a:rPr lang="zh-TW" altLang="en-US" dirty="0">
                <a:latin typeface="+mj-ea"/>
                <a:ea typeface="+mj-ea"/>
              </a:rPr>
              <a:t>民生校區展示的平板有提供此</a:t>
            </a:r>
            <a:r>
              <a:rPr lang="en-US" altLang="zh-TW" dirty="0">
                <a:latin typeface="+mj-ea"/>
                <a:ea typeface="+mj-ea"/>
              </a:rPr>
              <a:t>app(</a:t>
            </a:r>
            <a:r>
              <a:rPr lang="en-US" altLang="zh-TW" dirty="0" err="1">
                <a:latin typeface="+mj-ea"/>
                <a:ea typeface="+mj-ea"/>
              </a:rPr>
              <a:t>MagV</a:t>
            </a:r>
            <a:r>
              <a:rPr lang="zh-TW" altLang="en-US" dirty="0">
                <a:latin typeface="+mj-ea"/>
                <a:ea typeface="+mj-ea"/>
              </a:rPr>
              <a:t>看雜誌</a:t>
            </a:r>
            <a:r>
              <a:rPr lang="en-US" altLang="zh-TW" dirty="0">
                <a:latin typeface="+mj-ea"/>
                <a:ea typeface="+mj-ea"/>
              </a:rPr>
              <a:t>)</a:t>
            </a:r>
            <a:r>
              <a:rPr lang="zh-TW" altLang="en-US" dirty="0">
                <a:latin typeface="+mj-ea"/>
                <a:ea typeface="+mj-ea"/>
              </a:rPr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C65B-B220-436A-9B36-E230FD19611B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89" y="4572000"/>
            <a:ext cx="1724025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624" y="4592473"/>
            <a:ext cx="1843088" cy="177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圓角矩形 6"/>
          <p:cNvSpPr/>
          <p:nvPr/>
        </p:nvSpPr>
        <p:spPr>
          <a:xfrm>
            <a:off x="690612" y="6516216"/>
            <a:ext cx="2666380" cy="10940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err="1" smtClean="0">
                <a:latin typeface="+mj-ea"/>
              </a:rPr>
              <a:t>appMagV</a:t>
            </a:r>
            <a:r>
              <a:rPr lang="zh-TW" altLang="en-US" sz="2400" dirty="0">
                <a:latin typeface="+mj-ea"/>
              </a:rPr>
              <a:t>滑雜誌</a:t>
            </a:r>
            <a:r>
              <a:rPr lang="en-US" altLang="zh-TW" sz="2400" dirty="0">
                <a:latin typeface="+mj-ea"/>
              </a:rPr>
              <a:t>(</a:t>
            </a:r>
            <a:r>
              <a:rPr lang="zh-TW" altLang="en-US" sz="2400" dirty="0">
                <a:latin typeface="+mj-ea"/>
              </a:rPr>
              <a:t>免費但內容有限</a:t>
            </a:r>
            <a:r>
              <a:rPr lang="en-US" altLang="zh-TW" sz="1400" dirty="0">
                <a:latin typeface="+mj-ea"/>
              </a:rPr>
              <a:t>)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3573016" y="6530097"/>
            <a:ext cx="2736304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err="1">
                <a:latin typeface="+mj-ea"/>
              </a:rPr>
              <a:t>MagV</a:t>
            </a:r>
            <a:r>
              <a:rPr lang="zh-TW" altLang="en-US" sz="2400" dirty="0">
                <a:latin typeface="+mj-ea"/>
              </a:rPr>
              <a:t>看</a:t>
            </a:r>
            <a:r>
              <a:rPr lang="zh-TW" altLang="en-US" sz="2400" dirty="0" smtClean="0">
                <a:latin typeface="+mj-ea"/>
              </a:rPr>
              <a:t>雜誌</a:t>
            </a:r>
            <a:endParaRPr lang="en-US" altLang="zh-TW" sz="2400" dirty="0" smtClean="0">
              <a:latin typeface="+mj-ea"/>
            </a:endParaRPr>
          </a:p>
          <a:p>
            <a:pPr algn="ctr"/>
            <a:r>
              <a:rPr lang="en-US" altLang="zh-TW" sz="2400" dirty="0" smtClean="0">
                <a:latin typeface="+mj-ea"/>
              </a:rPr>
              <a:t>(</a:t>
            </a:r>
            <a:r>
              <a:rPr lang="zh-TW" altLang="en-US" sz="2400" dirty="0">
                <a:latin typeface="+mj-ea"/>
              </a:rPr>
              <a:t>需個人額外訂閱</a:t>
            </a:r>
            <a:r>
              <a:rPr lang="en-US" altLang="zh-TW" sz="2400" dirty="0" smtClean="0">
                <a:latin typeface="+mj-ea"/>
              </a:rPr>
              <a:t>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07207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目錄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校內線上閱讀</a:t>
            </a:r>
            <a:r>
              <a:rPr lang="en-US" altLang="zh-TW" b="1" dirty="0" smtClean="0"/>
              <a:t>…………………3</a:t>
            </a:r>
          </a:p>
          <a:p>
            <a:r>
              <a:rPr lang="zh-TW" altLang="en-US" b="1" dirty="0" smtClean="0"/>
              <a:t>校外線上閱讀</a:t>
            </a:r>
            <a:r>
              <a:rPr lang="en-US" altLang="zh-TW" b="1" dirty="0" smtClean="0"/>
              <a:t>…………………5</a:t>
            </a:r>
          </a:p>
          <a:p>
            <a:r>
              <a:rPr lang="zh-TW" altLang="en-US" b="1" dirty="0" smtClean="0"/>
              <a:t>線上閱讀介面</a:t>
            </a:r>
            <a:r>
              <a:rPr lang="en-US" altLang="zh-TW" b="1" dirty="0" smtClean="0"/>
              <a:t>…………………9</a:t>
            </a:r>
          </a:p>
          <a:p>
            <a:r>
              <a:rPr lang="en-US" altLang="zh-TW" b="1" dirty="0" smtClean="0"/>
              <a:t>App</a:t>
            </a:r>
            <a:r>
              <a:rPr lang="zh-TW" altLang="en-US" b="1" dirty="0" smtClean="0"/>
              <a:t>說明</a:t>
            </a:r>
            <a:r>
              <a:rPr lang="en-US" altLang="zh-TW" b="1" dirty="0" smtClean="0"/>
              <a:t>………………………10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C65B-B220-436A-9B36-E230FD19611B}" type="slidenum">
              <a:rPr lang="zh-TW" altLang="en-US" smtClean="0"/>
              <a:pPr/>
              <a:t>2</a:t>
            </a:fld>
            <a:endParaRPr lang="zh-TW" altLang="en-US"/>
          </a:p>
        </p:txBody>
      </p:sp>
      <p:pic>
        <p:nvPicPr>
          <p:cNvPr id="5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4725144" y="8503577"/>
            <a:ext cx="1026114" cy="484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校內線上閱讀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b="1" dirty="0" smtClean="0"/>
              <a:t>Step1:</a:t>
            </a:r>
            <a:r>
              <a:rPr lang="zh-TW" altLang="en-US" sz="2800" b="1" dirty="0" smtClean="0">
                <a:latin typeface="+mj-ea"/>
              </a:rPr>
              <a:t>至圖書館首頁點選</a:t>
            </a:r>
            <a:endParaRPr lang="en-US" altLang="zh-TW" sz="2800" b="1" dirty="0" smtClean="0">
              <a:latin typeface="+mj-ea"/>
            </a:endParaRPr>
          </a:p>
          <a:p>
            <a:r>
              <a:rPr lang="zh-TW" altLang="en-US" sz="2000" b="1" dirty="0">
                <a:latin typeface="+mj-ea"/>
              </a:rPr>
              <a:t> </a:t>
            </a:r>
            <a:r>
              <a:rPr lang="zh-TW" altLang="en-US" sz="2000" b="1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提醒</a:t>
            </a:r>
            <a:r>
              <a:rPr lang="zh-TW" altLang="en-US" sz="2000" b="1" dirty="0">
                <a:solidFill>
                  <a:schemeClr val="bg2">
                    <a:lumMod val="50000"/>
                  </a:schemeClr>
                </a:solidFill>
                <a:latin typeface="+mj-ea"/>
              </a:rPr>
              <a:t>：</a:t>
            </a:r>
            <a:r>
              <a:rPr lang="zh-TW" altLang="en-US" sz="2000" b="1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亦可使用電子資源整合查詢，此管道須輸入</a:t>
            </a:r>
            <a:r>
              <a:rPr lang="en-US" altLang="zh-TW" sz="2000" b="1" dirty="0" err="1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eportal</a:t>
            </a:r>
            <a:r>
              <a:rPr lang="zh-TW" altLang="en-US" sz="2000" b="1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帳密，建議於校外使用，可不需另設</a:t>
            </a:r>
            <a:r>
              <a:rPr lang="en-US" altLang="zh-TW" sz="2000" b="1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proxy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C65B-B220-436A-9B36-E230FD19611B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 l="9749" t="8124" r="7923" b="18756"/>
          <a:stretch>
            <a:fillRect/>
          </a:stretch>
        </p:blipFill>
        <p:spPr bwMode="auto">
          <a:xfrm>
            <a:off x="584684" y="3627669"/>
            <a:ext cx="5688632" cy="518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向下箭號 6"/>
          <p:cNvSpPr/>
          <p:nvPr/>
        </p:nvSpPr>
        <p:spPr>
          <a:xfrm rot="16200000">
            <a:off x="246408" y="7587419"/>
            <a:ext cx="383197" cy="498732"/>
          </a:xfrm>
          <a:prstGeom prst="downArrow">
            <a:avLst>
              <a:gd name="adj1" fmla="val 28014"/>
              <a:gd name="adj2" fmla="val 396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4725144" y="8503577"/>
            <a:ext cx="1026114" cy="484915"/>
          </a:xfrm>
          <a:prstGeom prst="rect">
            <a:avLst/>
          </a:prstGeom>
          <a:noFill/>
        </p:spPr>
      </p:pic>
      <p:pic>
        <p:nvPicPr>
          <p:cNvPr id="5" name="圖片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7050" y="2154865"/>
            <a:ext cx="1581150" cy="40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校內線上閱讀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b="1" smtClean="0"/>
              <a:t>Step2:</a:t>
            </a:r>
            <a:r>
              <a:rPr lang="zh-TW" altLang="en-US" sz="2800" b="1" dirty="0" smtClean="0"/>
              <a:t>輸入</a:t>
            </a:r>
            <a:r>
              <a:rPr lang="en-US" altLang="zh-TW" sz="2800" b="1" dirty="0" err="1" smtClean="0"/>
              <a:t>MagV</a:t>
            </a:r>
            <a:r>
              <a:rPr lang="zh-TW" altLang="en-US" sz="2800" b="1" dirty="0" smtClean="0"/>
              <a:t>進行檢索，點選</a:t>
            </a:r>
            <a:r>
              <a:rPr lang="en-US" altLang="zh-TW" sz="2800" b="1" dirty="0" err="1" smtClean="0"/>
              <a:t>MagV</a:t>
            </a:r>
            <a:r>
              <a:rPr lang="zh-TW" altLang="en-US" sz="2800" b="1" dirty="0" smtClean="0"/>
              <a:t>電子書</a:t>
            </a:r>
            <a:endParaRPr lang="en-US" altLang="zh-TW" sz="2800" b="1" dirty="0" smtClean="0"/>
          </a:p>
          <a:p>
            <a:r>
              <a:rPr lang="zh-TW" altLang="en-US" sz="2000" b="1" dirty="0">
                <a:solidFill>
                  <a:schemeClr val="bg2">
                    <a:lumMod val="50000"/>
                  </a:schemeClr>
                </a:solidFill>
                <a:latin typeface="+mj-ea"/>
              </a:rPr>
              <a:t>提醒：若點選</a:t>
            </a:r>
            <a:r>
              <a:rPr lang="en-US" altLang="zh-TW" sz="2000" b="1" dirty="0">
                <a:solidFill>
                  <a:schemeClr val="bg2">
                    <a:lumMod val="50000"/>
                  </a:schemeClr>
                </a:solidFill>
                <a:latin typeface="+mj-ea"/>
              </a:rPr>
              <a:t>Mag</a:t>
            </a:r>
            <a:r>
              <a:rPr lang="zh-TW" altLang="en-US" sz="2000" b="1" dirty="0">
                <a:solidFill>
                  <a:schemeClr val="bg2">
                    <a:lumMod val="50000"/>
                  </a:schemeClr>
                </a:solidFill>
                <a:latin typeface="+mj-ea"/>
              </a:rPr>
              <a:t>中文電子雜誌，會連至相同畫面</a:t>
            </a:r>
            <a:endParaRPr lang="en-US" altLang="zh-TW" sz="2000" b="1" dirty="0">
              <a:solidFill>
                <a:schemeClr val="bg2">
                  <a:lumMod val="50000"/>
                </a:schemeClr>
              </a:solidFill>
              <a:latin typeface="+mj-ea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C65B-B220-436A-9B36-E230FD19611B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8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4725144" y="8503577"/>
            <a:ext cx="1026114" cy="484915"/>
          </a:xfrm>
          <a:prstGeom prst="rect">
            <a:avLst/>
          </a:prstGeom>
          <a:noFill/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36" y="4075285"/>
            <a:ext cx="6552728" cy="3401460"/>
          </a:xfrm>
          <a:prstGeom prst="rect">
            <a:avLst/>
          </a:prstGeom>
        </p:spPr>
      </p:pic>
      <p:sp>
        <p:nvSpPr>
          <p:cNvPr id="7" name="向下箭號 6"/>
          <p:cNvSpPr/>
          <p:nvPr/>
        </p:nvSpPr>
        <p:spPr>
          <a:xfrm rot="10800000">
            <a:off x="342900" y="5526649"/>
            <a:ext cx="383197" cy="498732"/>
          </a:xfrm>
          <a:prstGeom prst="downArrow">
            <a:avLst>
              <a:gd name="adj1" fmla="val 28014"/>
              <a:gd name="adj2" fmla="val 396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062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校外線上閱讀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b="1" dirty="0" smtClean="0"/>
              <a:t>Step1:</a:t>
            </a:r>
            <a:r>
              <a:rPr lang="zh-TW" altLang="en-US" sz="2800" b="1" dirty="0" smtClean="0">
                <a:latin typeface="+mj-ea"/>
              </a:rPr>
              <a:t>至圖書館首頁點選</a:t>
            </a:r>
            <a:endParaRPr lang="en-US" altLang="zh-TW" sz="2800" b="1" dirty="0" smtClean="0">
              <a:latin typeface="+mj-ea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C65B-B220-436A-9B36-E230FD19611B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 l="9749" t="8124" r="7923" b="18756"/>
          <a:stretch>
            <a:fillRect/>
          </a:stretch>
        </p:blipFill>
        <p:spPr bwMode="auto">
          <a:xfrm>
            <a:off x="548680" y="3275856"/>
            <a:ext cx="5688632" cy="518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向下箭號 6"/>
          <p:cNvSpPr/>
          <p:nvPr/>
        </p:nvSpPr>
        <p:spPr>
          <a:xfrm rot="16200000">
            <a:off x="246408" y="6962505"/>
            <a:ext cx="383197" cy="498732"/>
          </a:xfrm>
          <a:prstGeom prst="downArrow">
            <a:avLst>
              <a:gd name="adj1" fmla="val 28014"/>
              <a:gd name="adj2" fmla="val 396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4725144" y="8503577"/>
            <a:ext cx="1026114" cy="484915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5144" y="2123728"/>
            <a:ext cx="1332882" cy="48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041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校外線上閱讀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b="1" dirty="0" smtClean="0"/>
              <a:t>Step2:</a:t>
            </a:r>
            <a:r>
              <a:rPr lang="zh-TW" altLang="en-US" sz="2800" b="1" dirty="0" smtClean="0"/>
              <a:t>在電子資源整合查詢系統登入</a:t>
            </a:r>
            <a:r>
              <a:rPr lang="en-US" altLang="zh-TW" sz="2800" b="1" dirty="0" smtClean="0"/>
              <a:t>E-portal</a:t>
            </a:r>
            <a:r>
              <a:rPr lang="zh-TW" altLang="en-US" sz="2800" b="1" dirty="0" smtClean="0"/>
              <a:t>帳號及密碼 </a:t>
            </a:r>
            <a:endParaRPr lang="en-US" altLang="zh-TW" sz="2800" b="1" dirty="0" smtClean="0"/>
          </a:p>
          <a:p>
            <a:endParaRPr lang="en-US" altLang="zh-TW" sz="2800" b="1" dirty="0" smtClean="0">
              <a:latin typeface="+mj-ea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C65B-B220-436A-9B36-E230FD19611B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10398" b="35427"/>
          <a:stretch/>
        </p:blipFill>
        <p:spPr bwMode="auto">
          <a:xfrm>
            <a:off x="188640" y="4139952"/>
            <a:ext cx="6494866" cy="3561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980728" y="6156175"/>
            <a:ext cx="14013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b="1" dirty="0">
                <a:solidFill>
                  <a:srgbClr val="FF0000"/>
                </a:solidFill>
                <a:latin typeface="+mj-ea"/>
              </a:rPr>
              <a:t>E-portal</a:t>
            </a:r>
            <a:r>
              <a:rPr lang="zh-TW" altLang="en-US" sz="1600" b="1" dirty="0" smtClean="0">
                <a:solidFill>
                  <a:srgbClr val="FF0000"/>
                </a:solidFill>
                <a:latin typeface="+mj-ea"/>
              </a:rPr>
              <a:t>帳號</a:t>
            </a:r>
            <a:endParaRPr lang="zh-TW" altLang="en-US" sz="1600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80728" y="6487397"/>
            <a:ext cx="13883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b="1" dirty="0" smtClean="0">
                <a:solidFill>
                  <a:srgbClr val="FF0000"/>
                </a:solidFill>
                <a:latin typeface="+mj-ea"/>
              </a:rPr>
              <a:t>E-Portal</a:t>
            </a:r>
            <a:r>
              <a:rPr lang="zh-TW" altLang="en-US" sz="1600" b="1" dirty="0" smtClean="0">
                <a:solidFill>
                  <a:srgbClr val="FF0000"/>
                </a:solidFill>
                <a:latin typeface="+mj-ea"/>
              </a:rPr>
              <a:t>密碼</a:t>
            </a:r>
            <a:endParaRPr lang="zh-TW" altLang="en-US" sz="1600" b="1" dirty="0">
              <a:solidFill>
                <a:srgbClr val="FF0000"/>
              </a:solidFill>
              <a:latin typeface="+mj-ea"/>
            </a:endParaRPr>
          </a:p>
        </p:txBody>
      </p:sp>
      <p:pic>
        <p:nvPicPr>
          <p:cNvPr id="8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4725144" y="8503577"/>
            <a:ext cx="1026114" cy="484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magv搜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640" y="4139952"/>
            <a:ext cx="6367565" cy="324036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校外線上閱讀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 smtClean="0"/>
              <a:t>Step3</a:t>
            </a:r>
            <a:r>
              <a:rPr lang="zh-TW" altLang="en-US" sz="2800" b="1" dirty="0" smtClean="0"/>
              <a:t>：點選「資料庫」搜尋「</a:t>
            </a:r>
            <a:r>
              <a:rPr lang="en-US" altLang="zh-TW" sz="2800" dirty="0" smtClean="0"/>
              <a:t> </a:t>
            </a:r>
            <a:r>
              <a:rPr lang="en-US" altLang="zh-TW" sz="2800" b="1" dirty="0" err="1" smtClean="0"/>
              <a:t>MagV</a:t>
            </a:r>
            <a:r>
              <a:rPr lang="en-US" altLang="zh-TW" sz="2800" b="1" dirty="0" smtClean="0"/>
              <a:t> </a:t>
            </a:r>
            <a:r>
              <a:rPr lang="zh-TW" altLang="en-US" sz="2800" b="1" dirty="0" smtClean="0"/>
              <a:t>電子書」，將範圍設定在「</a:t>
            </a:r>
            <a:r>
              <a:rPr lang="en-US" altLang="zh-TW" sz="2800" b="1" dirty="0" smtClean="0"/>
              <a:t>Database</a:t>
            </a:r>
            <a:r>
              <a:rPr lang="zh-TW" altLang="en-US" sz="2800" b="1" dirty="0" smtClean="0"/>
              <a:t>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C65B-B220-436A-9B36-E230FD19611B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6" name="向下箭號 5"/>
          <p:cNvSpPr/>
          <p:nvPr/>
        </p:nvSpPr>
        <p:spPr>
          <a:xfrm rot="10800000">
            <a:off x="836712" y="5652120"/>
            <a:ext cx="383197" cy="498732"/>
          </a:xfrm>
          <a:prstGeom prst="downArrow">
            <a:avLst>
              <a:gd name="adj1" fmla="val 28014"/>
              <a:gd name="adj2" fmla="val 396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下箭號 7"/>
          <p:cNvSpPr/>
          <p:nvPr/>
        </p:nvSpPr>
        <p:spPr>
          <a:xfrm>
            <a:off x="1916832" y="3641220"/>
            <a:ext cx="383197" cy="498732"/>
          </a:xfrm>
          <a:prstGeom prst="downArrow">
            <a:avLst>
              <a:gd name="adj1" fmla="val 28014"/>
              <a:gd name="adj2" fmla="val 396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4725144" y="8503577"/>
            <a:ext cx="1026114" cy="484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校外線上閱讀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b="1" dirty="0" smtClean="0"/>
              <a:t>Step4:</a:t>
            </a:r>
            <a:r>
              <a:rPr lang="zh-TW" altLang="en-US" sz="2800" b="1" dirty="0" smtClean="0">
                <a:latin typeface="+mj-ea"/>
              </a:rPr>
              <a:t>點選進入</a:t>
            </a:r>
            <a:r>
              <a:rPr lang="en-US" altLang="zh-TW" sz="2800" b="1" dirty="0" err="1" smtClean="0">
                <a:latin typeface="+mj-ea"/>
              </a:rPr>
              <a:t>MagV</a:t>
            </a:r>
            <a:r>
              <a:rPr lang="zh-TW" altLang="en-US" sz="2800" b="1" dirty="0" smtClean="0">
                <a:latin typeface="+mj-ea"/>
              </a:rPr>
              <a:t>後，即可檢</a:t>
            </a:r>
            <a:r>
              <a:rPr lang="zh-TW" altLang="en-US" sz="2800" b="1" dirty="0">
                <a:latin typeface="+mj-ea"/>
              </a:rPr>
              <a:t>索</a:t>
            </a:r>
            <a:r>
              <a:rPr lang="zh-TW" altLang="en-US" sz="2800" b="1" dirty="0" smtClean="0">
                <a:latin typeface="+mj-ea"/>
              </a:rPr>
              <a:t>書目或直接點擊書名進行線上閱讀</a:t>
            </a:r>
            <a:endParaRPr lang="en-US" altLang="zh-TW" sz="2800" b="1" dirty="0" smtClean="0">
              <a:latin typeface="+mj-ea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C65B-B220-436A-9B36-E230FD19611B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5" name="圖片 4" descr="magv 首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921" y="3888157"/>
            <a:ext cx="6858000" cy="4544866"/>
          </a:xfrm>
          <a:prstGeom prst="rect">
            <a:avLst/>
          </a:prstGeom>
        </p:spPr>
      </p:pic>
      <p:pic>
        <p:nvPicPr>
          <p:cNvPr id="6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4725144" y="8503577"/>
            <a:ext cx="1026114" cy="484915"/>
          </a:xfrm>
          <a:prstGeom prst="rect">
            <a:avLst/>
          </a:prstGeom>
          <a:noFill/>
        </p:spPr>
      </p:pic>
      <p:sp>
        <p:nvSpPr>
          <p:cNvPr id="8" name="向下箭號 7"/>
          <p:cNvSpPr/>
          <p:nvPr/>
        </p:nvSpPr>
        <p:spPr>
          <a:xfrm rot="6835830">
            <a:off x="4839193" y="4238872"/>
            <a:ext cx="383197" cy="498732"/>
          </a:xfrm>
          <a:prstGeom prst="downArrow">
            <a:avLst>
              <a:gd name="adj1" fmla="val 28014"/>
              <a:gd name="adj2" fmla="val 396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下箭號 9"/>
          <p:cNvSpPr/>
          <p:nvPr/>
        </p:nvSpPr>
        <p:spPr>
          <a:xfrm rot="4662074">
            <a:off x="1008254" y="5305199"/>
            <a:ext cx="383197" cy="498732"/>
          </a:xfrm>
          <a:prstGeom prst="downArrow">
            <a:avLst>
              <a:gd name="adj1" fmla="val 28014"/>
              <a:gd name="adj2" fmla="val 396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1484308" y="5384800"/>
            <a:ext cx="314457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/>
              <a:t>左邊區分為電子書和雜誌，並可按主題瀏覽</a:t>
            </a:r>
            <a:endParaRPr lang="en-US" altLang="zh-TW" dirty="0" smtClean="0"/>
          </a:p>
        </p:txBody>
      </p:sp>
      <p:sp>
        <p:nvSpPr>
          <p:cNvPr id="12" name="文字方塊 11"/>
          <p:cNvSpPr txBox="1"/>
          <p:nvPr/>
        </p:nvSpPr>
        <p:spPr>
          <a:xfrm>
            <a:off x="3152857" y="4617598"/>
            <a:ext cx="314457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/>
              <a:t>可檢索雜誌名或書名</a:t>
            </a:r>
            <a:endParaRPr lang="en-US" altLang="zh-TW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線上閱讀介面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直接點選書籍，即可於網路瀏覽器上閱讀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C65B-B220-436A-9B36-E230FD19611B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6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4725144" y="8503577"/>
            <a:ext cx="1026114" cy="484915"/>
          </a:xfrm>
          <a:prstGeom prst="rect">
            <a:avLst/>
          </a:prstGeom>
          <a:noFill/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41" y="4363222"/>
            <a:ext cx="6281062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度">
  <a:themeElements>
    <a:clrScheme name="自然力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311</TotalTime>
  <Words>264</Words>
  <Application>Microsoft Office PowerPoint</Application>
  <PresentationFormat>如螢幕大小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清晰度</vt:lpstr>
      <vt:lpstr>MagV 電子書/電子雜誌操作指南</vt:lpstr>
      <vt:lpstr>目錄</vt:lpstr>
      <vt:lpstr>校內線上閱讀</vt:lpstr>
      <vt:lpstr>校內線上閱讀</vt:lpstr>
      <vt:lpstr>校外線上閱讀</vt:lpstr>
      <vt:lpstr>校外線上閱讀</vt:lpstr>
      <vt:lpstr>校外線上閱讀</vt:lpstr>
      <vt:lpstr>校外線上閱讀</vt:lpstr>
      <vt:lpstr>線上閱讀介面</vt:lpstr>
      <vt:lpstr>App說明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MagV 電子書</dc:title>
  <dc:creator>User</dc:creator>
  <cp:lastModifiedBy>TCWANG</cp:lastModifiedBy>
  <cp:revision>26</cp:revision>
  <dcterms:created xsi:type="dcterms:W3CDTF">2014-06-13T07:06:58Z</dcterms:created>
  <dcterms:modified xsi:type="dcterms:W3CDTF">2014-07-30T07:10:29Z</dcterms:modified>
</cp:coreProperties>
</file>